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sldIdLst>
    <p:sldId id="256" r:id="rId2"/>
    <p:sldId id="272" r:id="rId3"/>
    <p:sldId id="261" r:id="rId4"/>
    <p:sldId id="262" r:id="rId5"/>
    <p:sldId id="263" r:id="rId6"/>
    <p:sldId id="268" r:id="rId7"/>
    <p:sldId id="270" r:id="rId8"/>
    <p:sldId id="269" r:id="rId9"/>
    <p:sldId id="271" r:id="rId10"/>
    <p:sldId id="267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333399"/>
    <a:srgbClr val="FFCC00"/>
    <a:srgbClr val="0000CC"/>
    <a:srgbClr val="CCECFF"/>
    <a:srgbClr val="990033"/>
    <a:srgbClr val="FFCC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86" autoAdjust="0"/>
    <p:restoredTop sz="86420" autoAdjust="0"/>
  </p:normalViewPr>
  <p:slideViewPr>
    <p:cSldViewPr>
      <p:cViewPr varScale="1">
        <p:scale>
          <a:sx n="70" d="100"/>
          <a:sy n="70" d="100"/>
        </p:scale>
        <p:origin x="-202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14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286CDE5-D68D-448A-9A51-A6103E6FE2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pic>
        <p:nvPicPr>
          <p:cNvPr id="5" name="Picture 3" descr="minispi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pic>
        <p:nvPicPr>
          <p:cNvPr id="7" name="Picture 5" descr="minispir"/>
          <p:cNvPicPr>
            <a:picLocks noChangeAspect="1" noChangeArrowheads="1"/>
          </p:cNvPicPr>
          <p:nvPr/>
        </p:nvPicPr>
        <p:blipFill>
          <a:blip r:embed="rId3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Щелчок правит образец заголовка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Щелчок правит 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1117600" y="6115050"/>
            <a:ext cx="1930400" cy="514350"/>
          </a:xfrm>
        </p:spPr>
        <p:txBody>
          <a:bodyPr/>
          <a:lstStyle>
            <a:lvl1pPr>
              <a:defRPr dirty="0" smtClean="0">
                <a:solidFill>
                  <a:srgbClr val="CC9864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56000" y="6115050"/>
            <a:ext cx="2844800" cy="514350"/>
          </a:xfrm>
        </p:spPr>
        <p:txBody>
          <a:bodyPr/>
          <a:lstStyle>
            <a:lvl1pPr>
              <a:defRPr dirty="0" smtClean="0">
                <a:solidFill>
                  <a:srgbClr val="CC9864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115050"/>
            <a:ext cx="1828800" cy="514350"/>
          </a:xfrm>
        </p:spPr>
        <p:txBody>
          <a:bodyPr/>
          <a:lstStyle>
            <a:lvl1pPr>
              <a:defRPr smtClean="0">
                <a:solidFill>
                  <a:srgbClr val="CC9864"/>
                </a:solidFill>
              </a:defRPr>
            </a:lvl1pPr>
          </a:lstStyle>
          <a:p>
            <a:pPr>
              <a:defRPr/>
            </a:pPr>
            <a:fld id="{84ACE468-6BB2-411A-958C-72503FE452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82999-93E4-44F8-BD98-40305C391B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6100" y="40005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40005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14520-4E8E-4FB5-8017-1FB1FF0D30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CDE90-2E16-43CB-86EC-7FB124AFFC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B6114-6884-432D-80EC-B8D77DD09C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487DB-C697-427B-95AD-2AEFBF9898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3FCF8-8421-46AB-BD4B-4F33906F5D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2B382-7DB5-4892-97A7-1EC04287F9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A3D86-B287-44D5-B3AD-4851E8BFF0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426FB-3BAB-40C4-BDD9-1DE61E75F4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7360B-34EB-4F64-8592-3BCA6CD2DA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50800"/>
            <a:ext cx="8926513" cy="6743700"/>
            <a:chOff x="0" y="42"/>
            <a:chExt cx="4217" cy="5664"/>
          </a:xfrm>
        </p:grpSpPr>
        <p:grpSp>
          <p:nvGrpSpPr>
            <p:cNvPr id="12296" name="Group 3"/>
            <p:cNvGrpSpPr>
              <a:grpSpLocks/>
            </p:cNvGrpSpPr>
            <p:nvPr/>
          </p:nvGrpSpPr>
          <p:grpSpPr bwMode="auto">
            <a:xfrm>
              <a:off x="0" y="42"/>
              <a:ext cx="4217" cy="5664"/>
              <a:chOff x="0" y="42"/>
              <a:chExt cx="4217" cy="5664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ltGray">
              <a:xfrm>
                <a:off x="250" y="169"/>
                <a:ext cx="3967" cy="543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pic>
            <p:nvPicPr>
              <p:cNvPr id="12321" name="Picture 5" descr="minispir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ltGray">
              <a:xfrm>
                <a:off x="0" y="42"/>
                <a:ext cx="558" cy="3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54" name="Rectangle 6"/>
              <p:cNvSpPr>
                <a:spLocks noChangeArrowheads="1"/>
              </p:cNvSpPr>
              <p:nvPr/>
            </p:nvSpPr>
            <p:spPr bwMode="ltGray">
              <a:xfrm>
                <a:off x="282" y="3469"/>
                <a:ext cx="492" cy="38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pic>
            <p:nvPicPr>
              <p:cNvPr id="12323" name="Picture 7" descr="minispir"/>
              <p:cNvPicPr>
                <a:picLocks noChangeAspect="1" noChangeArrowheads="1"/>
              </p:cNvPicPr>
              <p:nvPr/>
            </p:nvPicPr>
            <p:blipFill>
              <a:blip r:embed="rId13"/>
              <a:srcRect t="39999"/>
              <a:stretch>
                <a:fillRect/>
              </a:stretch>
            </p:blipFill>
            <p:spPr bwMode="ltGray">
              <a:xfrm>
                <a:off x="0" y="3546"/>
                <a:ext cx="558" cy="2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2297" name="Group 8"/>
            <p:cNvGrpSpPr>
              <a:grpSpLocks/>
            </p:cNvGrpSpPr>
            <p:nvPr/>
          </p:nvGrpSpPr>
          <p:grpSpPr bwMode="auto">
            <a:xfrm>
              <a:off x="543" y="1296"/>
              <a:ext cx="3658" cy="4032"/>
              <a:chOff x="198" y="1296"/>
              <a:chExt cx="3658" cy="4032"/>
            </a:xfrm>
          </p:grpSpPr>
          <p:sp>
            <p:nvSpPr>
              <p:cNvPr id="2057" name="Line 9"/>
              <p:cNvSpPr>
                <a:spLocks noChangeShapeType="1"/>
              </p:cNvSpPr>
              <p:nvPr/>
            </p:nvSpPr>
            <p:spPr bwMode="ltGray">
              <a:xfrm>
                <a:off x="198" y="1297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ltGray">
              <a:xfrm>
                <a:off x="198" y="1489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ltGray">
              <a:xfrm>
                <a:off x="198" y="1681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ltGray">
              <a:xfrm>
                <a:off x="198" y="1873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ltGray">
              <a:xfrm>
                <a:off x="198" y="2065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ltGray">
              <a:xfrm>
                <a:off x="198" y="2257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ltGray">
              <a:xfrm>
                <a:off x="198" y="2449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ltGray">
              <a:xfrm>
                <a:off x="198" y="2641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ltGray">
              <a:xfrm>
                <a:off x="198" y="2833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ltGray">
              <a:xfrm>
                <a:off x="198" y="3025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ltGray">
              <a:xfrm>
                <a:off x="198" y="3217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ltGray">
              <a:xfrm>
                <a:off x="198" y="3409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ltGray">
              <a:xfrm>
                <a:off x="198" y="3601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ltGray">
              <a:xfrm>
                <a:off x="198" y="3793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ltGray">
              <a:xfrm>
                <a:off x="198" y="3985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ltGray">
              <a:xfrm>
                <a:off x="198" y="4177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ltGray">
              <a:xfrm>
                <a:off x="198" y="4369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ltGray">
              <a:xfrm>
                <a:off x="198" y="4561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ltGray">
              <a:xfrm>
                <a:off x="198" y="4753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ltGray">
              <a:xfrm>
                <a:off x="198" y="4945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ltGray">
              <a:xfrm>
                <a:off x="198" y="5137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ltGray">
              <a:xfrm>
                <a:off x="198" y="5329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 dirty="0"/>
              </a:p>
            </p:txBody>
          </p:sp>
        </p:grpSp>
      </p:grpSp>
      <p:sp>
        <p:nvSpPr>
          <p:cNvPr id="12291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4000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2292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716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14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 dirty="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157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 dirty="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3C74C4B5-CFB5-4686-A34F-846D173E09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17600" y="2743200"/>
            <a:ext cx="7721600" cy="1143000"/>
          </a:xfrm>
        </p:spPr>
        <p:txBody>
          <a:bodyPr/>
          <a:lstStyle/>
          <a:p>
            <a:pPr>
              <a:defRPr/>
            </a:pPr>
            <a:r>
              <a:rPr lang="ru-RU" sz="60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Трудовые споры.</a:t>
            </a:r>
            <a:br>
              <a:rPr lang="ru-RU" sz="60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60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Ответственность по трудовому праву.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742950"/>
          </a:xfr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76200">
            <a:solidFill>
              <a:srgbClr val="FFCC00"/>
            </a:solidFill>
          </a:ln>
        </p:spPr>
        <p:txBody>
          <a:bodyPr/>
          <a:lstStyle/>
          <a:p>
            <a:pPr>
              <a:defRPr/>
            </a:pP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Дисциплинарные взыскания</a:t>
            </a:r>
          </a:p>
        </p:txBody>
      </p:sp>
      <p:sp>
        <p:nvSpPr>
          <p:cNvPr id="9221" name="AutoShape 29"/>
          <p:cNvSpPr>
            <a:spLocks noChangeArrowheads="1"/>
          </p:cNvSpPr>
          <p:nvPr/>
        </p:nvSpPr>
        <p:spPr bwMode="auto">
          <a:xfrm>
            <a:off x="1143000" y="1428750"/>
            <a:ext cx="7315200" cy="381000"/>
          </a:xfrm>
          <a:prstGeom prst="downArrowCallout">
            <a:avLst>
              <a:gd name="adj1" fmla="val 66667"/>
              <a:gd name="adj2" fmla="val 116267"/>
              <a:gd name="adj3" fmla="val 36250"/>
              <a:gd name="adj4" fmla="val 33750"/>
            </a:avLst>
          </a:prstGeom>
          <a:solidFill>
            <a:srgbClr val="33CC33"/>
          </a:solidFill>
          <a:ln w="7620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WordArt 30"/>
          <p:cNvSpPr>
            <a:spLocks noChangeArrowheads="1" noChangeShapeType="1" noTextEdit="1"/>
          </p:cNvSpPr>
          <p:nvPr/>
        </p:nvSpPr>
        <p:spPr bwMode="auto">
          <a:xfrm>
            <a:off x="1285875" y="2143125"/>
            <a:ext cx="2500313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381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ЗАМЕЧАНИЕ </a:t>
            </a:r>
          </a:p>
        </p:txBody>
      </p:sp>
      <p:sp>
        <p:nvSpPr>
          <p:cNvPr id="9223" name="WordArt 32"/>
          <p:cNvSpPr>
            <a:spLocks noChangeArrowheads="1" noChangeShapeType="1" noTextEdit="1"/>
          </p:cNvSpPr>
          <p:nvPr/>
        </p:nvSpPr>
        <p:spPr bwMode="auto">
          <a:xfrm>
            <a:off x="1143000" y="3357563"/>
            <a:ext cx="75723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381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УВОЛЬНЕНИЕ ПО СООТВЕТСТВУЮЩИМ ОСНОВАНИЯМ</a:t>
            </a:r>
          </a:p>
        </p:txBody>
      </p:sp>
      <p:sp>
        <p:nvSpPr>
          <p:cNvPr id="9224" name="WordArt 31"/>
          <p:cNvSpPr>
            <a:spLocks noChangeArrowheads="1" noChangeShapeType="1" noTextEdit="1"/>
          </p:cNvSpPr>
          <p:nvPr/>
        </p:nvSpPr>
        <p:spPr bwMode="auto">
          <a:xfrm>
            <a:off x="5072063" y="2143125"/>
            <a:ext cx="3357562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588"/>
              </a:avLst>
            </a:prstTxWarp>
          </a:bodyPr>
          <a:lstStyle/>
          <a:p>
            <a:pPr algn="ctr"/>
            <a:r>
              <a:rPr lang="ru-RU" sz="3600" kern="10">
                <a:ln w="381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Arial"/>
                <a:cs typeface="Arial"/>
              </a:rPr>
              <a:t>выговор </a:t>
            </a:r>
          </a:p>
        </p:txBody>
      </p:sp>
      <p:graphicFrame>
        <p:nvGraphicFramePr>
          <p:cNvPr id="9218" name="Object 25"/>
          <p:cNvGraphicFramePr>
            <a:graphicFrameLocks noChangeAspect="1"/>
          </p:cNvGraphicFramePr>
          <p:nvPr/>
        </p:nvGraphicFramePr>
        <p:xfrm>
          <a:off x="2214563" y="4143375"/>
          <a:ext cx="1230312" cy="2357438"/>
        </p:xfrm>
        <a:graphic>
          <a:graphicData uri="http://schemas.openxmlformats.org/presentationml/2006/ole">
            <p:oleObj spid="_x0000_s9218" name="Clip" r:id="rId3" imgW="802800" imgH="1537560" progId="">
              <p:embed/>
            </p:oleObj>
          </a:graphicData>
        </a:graphic>
      </p:graphicFrame>
      <p:graphicFrame>
        <p:nvGraphicFramePr>
          <p:cNvPr id="9219" name="Object 26"/>
          <p:cNvGraphicFramePr>
            <a:graphicFrameLocks noChangeAspect="1"/>
          </p:cNvGraphicFramePr>
          <p:nvPr/>
        </p:nvGraphicFramePr>
        <p:xfrm>
          <a:off x="4857750" y="4000500"/>
          <a:ext cx="2786063" cy="2279650"/>
        </p:xfrm>
        <a:graphic>
          <a:graphicData uri="http://schemas.openxmlformats.org/presentationml/2006/ole">
            <p:oleObj spid="_x0000_s9219" name="Clip" r:id="rId4" imgW="5128560" imgH="41986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742950"/>
          </a:xfr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76200">
            <a:solidFill>
              <a:srgbClr val="FFCC00"/>
            </a:solidFill>
          </a:ln>
        </p:spPr>
        <p:txBody>
          <a:bodyPr/>
          <a:lstStyle/>
          <a:p>
            <a:pPr>
              <a:defRPr/>
            </a:pP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Виды материальной ответственности.</a:t>
            </a:r>
          </a:p>
        </p:txBody>
      </p:sp>
      <p:grpSp>
        <p:nvGrpSpPr>
          <p:cNvPr id="10245" name="Group 22"/>
          <p:cNvGrpSpPr>
            <a:grpSpLocks/>
          </p:cNvGrpSpPr>
          <p:nvPr/>
        </p:nvGrpSpPr>
        <p:grpSpPr bwMode="auto">
          <a:xfrm>
            <a:off x="2640013" y="1357313"/>
            <a:ext cx="4370387" cy="1357312"/>
            <a:chOff x="1663" y="1296"/>
            <a:chExt cx="2753" cy="909"/>
          </a:xfrm>
        </p:grpSpPr>
        <p:graphicFrame>
          <p:nvGraphicFramePr>
            <p:cNvPr id="10243" name="Object 11"/>
            <p:cNvGraphicFramePr>
              <a:graphicFrameLocks noChangeAspect="1"/>
            </p:cNvGraphicFramePr>
            <p:nvPr/>
          </p:nvGraphicFramePr>
          <p:xfrm>
            <a:off x="1663" y="1296"/>
            <a:ext cx="951" cy="909"/>
          </p:xfrm>
          <a:graphic>
            <a:graphicData uri="http://schemas.openxmlformats.org/presentationml/2006/ole">
              <p:oleObj spid="_x0000_s10243" name="Clip" r:id="rId3" imgW="3627000" imgH="3466800" progId="">
                <p:embed/>
              </p:oleObj>
            </a:graphicData>
          </a:graphic>
        </p:graphicFrame>
        <p:graphicFrame>
          <p:nvGraphicFramePr>
            <p:cNvPr id="10242" name="Object 13"/>
            <p:cNvGraphicFramePr>
              <a:graphicFrameLocks noChangeAspect="1"/>
            </p:cNvGraphicFramePr>
            <p:nvPr/>
          </p:nvGraphicFramePr>
          <p:xfrm>
            <a:off x="3704" y="1440"/>
            <a:ext cx="712" cy="720"/>
          </p:xfrm>
          <a:graphic>
            <a:graphicData uri="http://schemas.openxmlformats.org/presentationml/2006/ole">
              <p:oleObj spid="_x0000_s10242" name="Clip" r:id="rId4" imgW="4098600" imgH="4144680" progId="">
                <p:embed/>
              </p:oleObj>
            </a:graphicData>
          </a:graphic>
        </p:graphicFrame>
      </p:grpSp>
      <p:grpSp>
        <p:nvGrpSpPr>
          <p:cNvPr id="10246" name="Group 23"/>
          <p:cNvGrpSpPr>
            <a:grpSpLocks/>
          </p:cNvGrpSpPr>
          <p:nvPr/>
        </p:nvGrpSpPr>
        <p:grpSpPr bwMode="auto">
          <a:xfrm>
            <a:off x="1285875" y="2786063"/>
            <a:ext cx="7467600" cy="1038225"/>
            <a:chOff x="768" y="2544"/>
            <a:chExt cx="4704" cy="654"/>
          </a:xfrm>
        </p:grpSpPr>
        <p:sp>
          <p:nvSpPr>
            <p:cNvPr id="10250" name="AutoShape 19"/>
            <p:cNvSpPr>
              <a:spLocks noChangeArrowheads="1"/>
            </p:cNvSpPr>
            <p:nvPr/>
          </p:nvSpPr>
          <p:spPr bwMode="auto">
            <a:xfrm>
              <a:off x="768" y="2544"/>
              <a:ext cx="4704" cy="192"/>
            </a:xfrm>
            <a:prstGeom prst="downArrowCallout">
              <a:avLst>
                <a:gd name="adj1" fmla="val 46958"/>
                <a:gd name="adj2" fmla="val 67148"/>
                <a:gd name="adj3" fmla="val 35417"/>
                <a:gd name="adj4" fmla="val 39583"/>
              </a:avLst>
            </a:prstGeom>
            <a:solidFill>
              <a:srgbClr val="FFCC00"/>
            </a:solidFill>
            <a:ln w="57150">
              <a:solidFill>
                <a:srgbClr val="99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1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768" y="2814"/>
              <a:ext cx="2259" cy="38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19050">
                    <a:solidFill>
                      <a:srgbClr val="990033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latin typeface="Arial"/>
                  <a:cs typeface="Arial"/>
                </a:rPr>
                <a:t>ограниченная</a:t>
              </a:r>
            </a:p>
          </p:txBody>
        </p:sp>
      </p:grpSp>
      <p:sp>
        <p:nvSpPr>
          <p:cNvPr id="10247" name="Text Box 21"/>
          <p:cNvSpPr txBox="1">
            <a:spLocks noChangeArrowheads="1"/>
          </p:cNvSpPr>
          <p:nvPr/>
        </p:nvSpPr>
        <p:spPr bwMode="auto">
          <a:xfrm>
            <a:off x="1143000" y="3857625"/>
            <a:ext cx="3873500" cy="2308225"/>
          </a:xfrm>
          <a:prstGeom prst="rect">
            <a:avLst/>
          </a:prstGeom>
          <a:solidFill>
            <a:srgbClr val="CCECFF"/>
          </a:solidFill>
          <a:ln w="76200">
            <a:solidFill>
              <a:srgbClr val="99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предусматривается возме-</a:t>
            </a:r>
          </a:p>
          <a:p>
            <a:r>
              <a:rPr lang="ru-RU"/>
              <a:t>щение ущерба в размере, </a:t>
            </a:r>
          </a:p>
          <a:p>
            <a:r>
              <a:rPr lang="ru-RU"/>
              <a:t>не превышающем средне-</a:t>
            </a:r>
          </a:p>
          <a:p>
            <a:r>
              <a:rPr lang="ru-RU"/>
              <a:t>месячного заработка</a:t>
            </a:r>
          </a:p>
          <a:p>
            <a:r>
              <a:rPr lang="ru-RU"/>
              <a:t>работника.</a:t>
            </a:r>
          </a:p>
          <a:p>
            <a:endParaRPr lang="ru-RU"/>
          </a:p>
        </p:txBody>
      </p:sp>
      <p:sp>
        <p:nvSpPr>
          <p:cNvPr id="10248" name="WordArt 20"/>
          <p:cNvSpPr>
            <a:spLocks noChangeArrowheads="1" noChangeShapeType="1" noTextEdit="1"/>
          </p:cNvSpPr>
          <p:nvPr/>
        </p:nvSpPr>
        <p:spPr bwMode="auto">
          <a:xfrm>
            <a:off x="5715000" y="3000375"/>
            <a:ext cx="2214563" cy="823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Arial"/>
                <a:cs typeface="Arial"/>
              </a:rPr>
              <a:t>полная </a:t>
            </a:r>
          </a:p>
        </p:txBody>
      </p:sp>
      <p:sp>
        <p:nvSpPr>
          <p:cNvPr id="10249" name="Text Box 21"/>
          <p:cNvSpPr txBox="1">
            <a:spLocks noChangeArrowheads="1"/>
          </p:cNvSpPr>
          <p:nvPr/>
        </p:nvSpPr>
        <p:spPr bwMode="auto">
          <a:xfrm>
            <a:off x="5357813" y="3857625"/>
            <a:ext cx="3638550" cy="2678113"/>
          </a:xfrm>
          <a:prstGeom prst="rect">
            <a:avLst/>
          </a:prstGeom>
          <a:solidFill>
            <a:srgbClr val="CCECFF"/>
          </a:solidFill>
          <a:ln w="76200">
            <a:solidFill>
              <a:srgbClr val="99003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Бывает, когда между </a:t>
            </a:r>
          </a:p>
          <a:p>
            <a:r>
              <a:rPr lang="ru-RU"/>
              <a:t>работником и предпри-</a:t>
            </a:r>
          </a:p>
          <a:p>
            <a:r>
              <a:rPr lang="ru-RU"/>
              <a:t>ятием заключен специа-</a:t>
            </a:r>
          </a:p>
          <a:p>
            <a:r>
              <a:rPr lang="ru-RU"/>
              <a:t>льный письменный</a:t>
            </a:r>
          </a:p>
          <a:p>
            <a:r>
              <a:rPr lang="ru-RU"/>
              <a:t>договор о таковой </a:t>
            </a:r>
          </a:p>
          <a:p>
            <a:r>
              <a:rPr lang="ru-RU"/>
              <a:t>ответственности.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742950"/>
          </a:xfr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76200">
            <a:solidFill>
              <a:srgbClr val="FFCC00"/>
            </a:solidFill>
          </a:ln>
        </p:spPr>
        <p:txBody>
          <a:bodyPr/>
          <a:lstStyle/>
          <a:p>
            <a:pPr>
              <a:defRPr/>
            </a:pP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Ответственность по трудовому праву.</a:t>
            </a:r>
          </a:p>
        </p:txBody>
      </p:sp>
      <p:grpSp>
        <p:nvGrpSpPr>
          <p:cNvPr id="11270" name="Group 22"/>
          <p:cNvGrpSpPr>
            <a:grpSpLocks/>
          </p:cNvGrpSpPr>
          <p:nvPr/>
        </p:nvGrpSpPr>
        <p:grpSpPr bwMode="auto">
          <a:xfrm>
            <a:off x="3143250" y="1500188"/>
            <a:ext cx="3475038" cy="1924050"/>
            <a:chOff x="2054" y="1065"/>
            <a:chExt cx="2217" cy="1212"/>
          </a:xfrm>
        </p:grpSpPr>
        <p:graphicFrame>
          <p:nvGraphicFramePr>
            <p:cNvPr id="11266" name="Object 19"/>
            <p:cNvGraphicFramePr>
              <a:graphicFrameLocks noChangeAspect="1"/>
            </p:cNvGraphicFramePr>
            <p:nvPr/>
          </p:nvGraphicFramePr>
          <p:xfrm>
            <a:off x="2601" y="1065"/>
            <a:ext cx="912" cy="746"/>
          </p:xfrm>
          <a:graphic>
            <a:graphicData uri="http://schemas.openxmlformats.org/presentationml/2006/ole">
              <p:oleObj spid="_x0000_s11266" name="Clip" r:id="rId3" imgW="5128560" imgH="4198680" progId="">
                <p:embed/>
              </p:oleObj>
            </a:graphicData>
          </a:graphic>
        </p:graphicFrame>
        <p:sp>
          <p:nvSpPr>
            <p:cNvPr id="11281" name="Text Box 20"/>
            <p:cNvSpPr txBox="1">
              <a:spLocks noChangeArrowheads="1"/>
            </p:cNvSpPr>
            <p:nvPr/>
          </p:nvSpPr>
          <p:spPr bwMode="auto">
            <a:xfrm>
              <a:off x="2054" y="1754"/>
              <a:ext cx="2217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Порядок возмещения </a:t>
              </a:r>
            </a:p>
            <a:p>
              <a:r>
                <a:rPr lang="ru-RU"/>
                <a:t>материального ущерба</a:t>
              </a:r>
            </a:p>
          </p:txBody>
        </p:sp>
      </p:grpSp>
      <p:sp>
        <p:nvSpPr>
          <p:cNvPr id="11271" name="Text Box 25"/>
          <p:cNvSpPr txBox="1">
            <a:spLocks noChangeArrowheads="1"/>
          </p:cNvSpPr>
          <p:nvPr/>
        </p:nvSpPr>
        <p:spPr bwMode="auto">
          <a:xfrm>
            <a:off x="1285875" y="3643313"/>
            <a:ext cx="2212975" cy="461962"/>
          </a:xfrm>
          <a:prstGeom prst="rect">
            <a:avLst/>
          </a:prstGeom>
          <a:solidFill>
            <a:srgbClr val="FFFFCC"/>
          </a:solidFill>
          <a:ln w="76200">
            <a:solidFill>
              <a:srgbClr val="99003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>
                <a:solidFill>
                  <a:srgbClr val="990033"/>
                </a:solidFill>
              </a:rPr>
              <a:t>добровольный</a:t>
            </a:r>
          </a:p>
        </p:txBody>
      </p:sp>
      <p:sp>
        <p:nvSpPr>
          <p:cNvPr id="11272" name="Text Box 25"/>
          <p:cNvSpPr txBox="1">
            <a:spLocks noChangeArrowheads="1"/>
          </p:cNvSpPr>
          <p:nvPr/>
        </p:nvSpPr>
        <p:spPr bwMode="auto">
          <a:xfrm>
            <a:off x="6929438" y="3286125"/>
            <a:ext cx="1493837" cy="461963"/>
          </a:xfrm>
          <a:prstGeom prst="rect">
            <a:avLst/>
          </a:prstGeom>
          <a:solidFill>
            <a:srgbClr val="FFFFCC"/>
          </a:solidFill>
          <a:ln w="76200">
            <a:solidFill>
              <a:srgbClr val="99003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>
                <a:solidFill>
                  <a:srgbClr val="990033"/>
                </a:solidFill>
              </a:rPr>
              <a:t>судебный</a:t>
            </a:r>
          </a:p>
        </p:txBody>
      </p:sp>
      <p:grpSp>
        <p:nvGrpSpPr>
          <p:cNvPr id="11273" name="Group 160"/>
          <p:cNvGrpSpPr>
            <a:grpSpLocks/>
          </p:cNvGrpSpPr>
          <p:nvPr/>
        </p:nvGrpSpPr>
        <p:grpSpPr bwMode="auto">
          <a:xfrm>
            <a:off x="1428750" y="4286250"/>
            <a:ext cx="1355725" cy="2290763"/>
            <a:chOff x="2544" y="912"/>
            <a:chExt cx="854" cy="1443"/>
          </a:xfrm>
        </p:grpSpPr>
        <p:grpSp>
          <p:nvGrpSpPr>
            <p:cNvPr id="11278" name="Group 152"/>
            <p:cNvGrpSpPr>
              <a:grpSpLocks/>
            </p:cNvGrpSpPr>
            <p:nvPr/>
          </p:nvGrpSpPr>
          <p:grpSpPr bwMode="auto">
            <a:xfrm>
              <a:off x="2544" y="1499"/>
              <a:ext cx="854" cy="856"/>
              <a:chOff x="2410" y="1691"/>
              <a:chExt cx="854" cy="856"/>
            </a:xfrm>
          </p:grpSpPr>
          <p:graphicFrame>
            <p:nvGraphicFramePr>
              <p:cNvPr id="11267" name="Object 38"/>
              <p:cNvGraphicFramePr>
                <a:graphicFrameLocks noChangeAspect="1"/>
              </p:cNvGraphicFramePr>
              <p:nvPr/>
            </p:nvGraphicFramePr>
            <p:xfrm>
              <a:off x="2592" y="1691"/>
              <a:ext cx="672" cy="613"/>
            </p:xfrm>
            <a:graphic>
              <a:graphicData uri="http://schemas.openxmlformats.org/presentationml/2006/ole">
                <p:oleObj spid="_x0000_s11267" name="Clip" r:id="rId4" imgW="4312800" imgH="3928680" progId="">
                  <p:embed/>
                </p:oleObj>
              </a:graphicData>
            </a:graphic>
          </p:graphicFrame>
          <p:sp>
            <p:nvSpPr>
              <p:cNvPr id="11280" name="Text Box 151"/>
              <p:cNvSpPr txBox="1">
                <a:spLocks noChangeArrowheads="1"/>
              </p:cNvSpPr>
              <p:nvPr/>
            </p:nvSpPr>
            <p:spPr bwMode="auto">
              <a:xfrm>
                <a:off x="2410" y="2256"/>
                <a:ext cx="11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/>
              </a:p>
            </p:txBody>
          </p:sp>
        </p:grpSp>
        <p:sp>
          <p:nvSpPr>
            <p:cNvPr id="11279" name="Line 159"/>
            <p:cNvSpPr>
              <a:spLocks noChangeShapeType="1"/>
            </p:cNvSpPr>
            <p:nvPr/>
          </p:nvSpPr>
          <p:spPr bwMode="auto">
            <a:xfrm>
              <a:off x="3072" y="912"/>
              <a:ext cx="0" cy="72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274" name="Group 26"/>
          <p:cNvGrpSpPr>
            <a:grpSpLocks/>
          </p:cNvGrpSpPr>
          <p:nvPr/>
        </p:nvGrpSpPr>
        <p:grpSpPr bwMode="auto">
          <a:xfrm>
            <a:off x="3786188" y="3714750"/>
            <a:ext cx="2747962" cy="2571750"/>
            <a:chOff x="912" y="1992"/>
            <a:chExt cx="1731" cy="1315"/>
          </a:xfrm>
        </p:grpSpPr>
        <p:sp>
          <p:nvSpPr>
            <p:cNvPr id="11277" name="Text Box 21"/>
            <p:cNvSpPr txBox="1">
              <a:spLocks noChangeArrowheads="1"/>
            </p:cNvSpPr>
            <p:nvPr/>
          </p:nvSpPr>
          <p:spPr bwMode="auto">
            <a:xfrm>
              <a:off x="912" y="2784"/>
              <a:ext cx="1731" cy="523"/>
            </a:xfrm>
            <a:prstGeom prst="rect">
              <a:avLst/>
            </a:prstGeom>
            <a:solidFill>
              <a:srgbClr val="FFFFCC"/>
            </a:solidFill>
            <a:ln w="762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/>
                <a:t>по распоряжению </a:t>
              </a:r>
            </a:p>
            <a:p>
              <a:pPr algn="ctr"/>
              <a:r>
                <a:rPr lang="ru-RU"/>
                <a:t>администрации</a:t>
              </a:r>
            </a:p>
          </p:txBody>
        </p:sp>
        <p:graphicFrame>
          <p:nvGraphicFramePr>
            <p:cNvPr id="11268" name="Object 39"/>
            <p:cNvGraphicFramePr>
              <a:graphicFrameLocks noChangeAspect="1"/>
            </p:cNvGraphicFramePr>
            <p:nvPr/>
          </p:nvGraphicFramePr>
          <p:xfrm>
            <a:off x="1047" y="1992"/>
            <a:ext cx="1296" cy="786"/>
          </p:xfrm>
          <a:graphic>
            <a:graphicData uri="http://schemas.openxmlformats.org/presentationml/2006/ole">
              <p:oleObj spid="_x0000_s11268" name="Clip" r:id="rId5" imgW="3537360" imgH="2144880" progId="">
                <p:embed/>
              </p:oleObj>
            </a:graphicData>
          </a:graphic>
        </p:graphicFrame>
      </p:grpSp>
      <p:pic>
        <p:nvPicPr>
          <p:cNvPr id="11275" name="Picture 4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29438" y="4643438"/>
            <a:ext cx="180181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6" name="AutoShape 5"/>
          <p:cNvSpPr>
            <a:spLocks noChangeArrowheads="1"/>
          </p:cNvSpPr>
          <p:nvPr/>
        </p:nvSpPr>
        <p:spPr bwMode="auto">
          <a:xfrm>
            <a:off x="7500938" y="3929063"/>
            <a:ext cx="428625" cy="571500"/>
          </a:xfrm>
          <a:prstGeom prst="downArrow">
            <a:avLst>
              <a:gd name="adj1" fmla="val 100000"/>
              <a:gd name="adj2" fmla="val 186049"/>
            </a:avLst>
          </a:prstGeom>
          <a:solidFill>
            <a:srgbClr val="FFFF00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742950"/>
          </a:xfr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76200">
            <a:solidFill>
              <a:srgbClr val="FFCC00"/>
            </a:solidFill>
          </a:ln>
        </p:spPr>
        <p:txBody>
          <a:bodyPr/>
          <a:lstStyle/>
          <a:p>
            <a:pPr>
              <a:defRPr/>
            </a:pP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ПЛАН УРОКА:</a:t>
            </a:r>
          </a:p>
        </p:txBody>
      </p:sp>
      <p:graphicFrame>
        <p:nvGraphicFramePr>
          <p:cNvPr id="1026" name="Object 31"/>
          <p:cNvGraphicFramePr>
            <a:graphicFrameLocks noChangeAspect="1"/>
          </p:cNvGraphicFramePr>
          <p:nvPr/>
        </p:nvGraphicFramePr>
        <p:xfrm>
          <a:off x="1357313" y="1285875"/>
          <a:ext cx="2684462" cy="5143500"/>
        </p:xfrm>
        <a:graphic>
          <a:graphicData uri="http://schemas.openxmlformats.org/presentationml/2006/ole">
            <p:oleObj spid="_x0000_s1026" name="Clip" r:id="rId3" imgW="802800" imgH="1537560" progId="">
              <p:embed/>
            </p:oleObj>
          </a:graphicData>
        </a:graphic>
      </p:graphicFrame>
      <p:sp>
        <p:nvSpPr>
          <p:cNvPr id="1028" name="TextBox 12"/>
          <p:cNvSpPr txBox="1">
            <a:spLocks noChangeArrowheads="1"/>
          </p:cNvSpPr>
          <p:nvPr/>
        </p:nvSpPr>
        <p:spPr bwMode="auto">
          <a:xfrm>
            <a:off x="4071938" y="2143125"/>
            <a:ext cx="44291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ru-RU" sz="3200"/>
              <a:t>Неурегулированные</a:t>
            </a:r>
          </a:p>
          <a:p>
            <a:pPr marL="457200" indent="-457200"/>
            <a:r>
              <a:rPr lang="ru-RU" sz="3200"/>
              <a:t> разногласия.</a:t>
            </a:r>
          </a:p>
          <a:p>
            <a:pPr marL="457200" indent="-457200"/>
            <a:r>
              <a:rPr lang="ru-RU" sz="3200"/>
              <a:t>2. Дисциплина труда.</a:t>
            </a:r>
          </a:p>
          <a:p>
            <a:pPr marL="457200" indent="-457200"/>
            <a:r>
              <a:rPr lang="ru-RU" sz="3200"/>
              <a:t>3. Ответственность по</a:t>
            </a:r>
          </a:p>
          <a:p>
            <a:pPr marL="457200" indent="-457200"/>
            <a:r>
              <a:rPr lang="ru-RU" sz="3200"/>
              <a:t> трудовому праву.</a:t>
            </a:r>
          </a:p>
          <a:p>
            <a:pPr marL="457200" indent="-457200">
              <a:buFontTx/>
              <a:buAutoNum type="arabicPeriod"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742950"/>
          </a:xfr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76200">
            <a:solidFill>
              <a:srgbClr val="FFCC00"/>
            </a:solidFill>
          </a:ln>
        </p:spPr>
        <p:txBody>
          <a:bodyPr/>
          <a:lstStyle/>
          <a:p>
            <a:pPr>
              <a:defRPr/>
            </a:pP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Неурегулированные разногласия.</a:t>
            </a:r>
          </a:p>
        </p:txBody>
      </p:sp>
      <p:graphicFrame>
        <p:nvGraphicFramePr>
          <p:cNvPr id="2050" name="Object 116"/>
          <p:cNvGraphicFramePr>
            <a:graphicFrameLocks noChangeAspect="1"/>
          </p:cNvGraphicFramePr>
          <p:nvPr/>
        </p:nvGraphicFramePr>
        <p:xfrm>
          <a:off x="1357313" y="1285875"/>
          <a:ext cx="1230312" cy="2357438"/>
        </p:xfrm>
        <a:graphic>
          <a:graphicData uri="http://schemas.openxmlformats.org/presentationml/2006/ole">
            <p:oleObj spid="_x0000_s2050" name="Clip" r:id="rId3" imgW="802800" imgH="1537560" progId="">
              <p:embed/>
            </p:oleObj>
          </a:graphicData>
        </a:graphic>
      </p:graphicFrame>
      <p:sp>
        <p:nvSpPr>
          <p:cNvPr id="2052" name="TextBox 24"/>
          <p:cNvSpPr txBox="1">
            <a:spLocks noChangeArrowheads="1"/>
          </p:cNvSpPr>
          <p:nvPr/>
        </p:nvSpPr>
        <p:spPr bwMode="auto">
          <a:xfrm>
            <a:off x="2571750" y="1214438"/>
            <a:ext cx="58578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 u="sng"/>
              <a:t>Индивидуальный трудовой спор -</a:t>
            </a:r>
            <a:r>
              <a:rPr lang="ru-RU" b="0"/>
              <a:t>неурегулированные разногласия между</a:t>
            </a:r>
          </a:p>
          <a:p>
            <a:r>
              <a:rPr lang="ru-RU" b="0"/>
              <a:t> работодателем и работником по вопросам </a:t>
            </a:r>
          </a:p>
          <a:p>
            <a:r>
              <a:rPr lang="ru-RU" b="0"/>
              <a:t>применения трудового законодательства </a:t>
            </a:r>
          </a:p>
          <a:p>
            <a:r>
              <a:rPr lang="ru-RU" b="0"/>
              <a:t>и иных нормативных правовых актов, </a:t>
            </a:r>
          </a:p>
          <a:p>
            <a:r>
              <a:rPr lang="ru-RU" b="0"/>
              <a:t>содержащих нормы трудового права, </a:t>
            </a:r>
          </a:p>
        </p:txBody>
      </p:sp>
      <p:sp>
        <p:nvSpPr>
          <p:cNvPr id="2053" name="TextBox 25"/>
          <p:cNvSpPr txBox="1">
            <a:spLocks noChangeArrowheads="1"/>
          </p:cNvSpPr>
          <p:nvPr/>
        </p:nvSpPr>
        <p:spPr bwMode="auto">
          <a:xfrm>
            <a:off x="1285875" y="3500438"/>
            <a:ext cx="7215188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коллективного договора, соглашения, локального нормативного акта, трудового договора </a:t>
            </a:r>
          </a:p>
          <a:p>
            <a:r>
              <a:rPr lang="ru-RU" b="0"/>
              <a:t>(в том числе об установлении  или изменении индивидуальных УТ), о которых заявлено в орган по</a:t>
            </a:r>
          </a:p>
          <a:p>
            <a:r>
              <a:rPr lang="ru-RU" b="0"/>
              <a:t>рассмотрению индивидуальных трудовых споров (ст. 381 ТК РФ).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742950"/>
          </a:xfr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76200">
            <a:solidFill>
              <a:srgbClr val="FFCC00"/>
            </a:solidFill>
          </a:ln>
        </p:spPr>
        <p:txBody>
          <a:bodyPr/>
          <a:lstStyle/>
          <a:p>
            <a:pPr>
              <a:defRPr/>
            </a:pP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Неурегулированные разногласия.</a:t>
            </a:r>
          </a:p>
        </p:txBody>
      </p:sp>
      <p:graphicFrame>
        <p:nvGraphicFramePr>
          <p:cNvPr id="3074" name="Object 22"/>
          <p:cNvGraphicFramePr>
            <a:graphicFrameLocks noChangeAspect="1"/>
          </p:cNvGraphicFramePr>
          <p:nvPr/>
        </p:nvGraphicFramePr>
        <p:xfrm>
          <a:off x="928688" y="1214438"/>
          <a:ext cx="1528762" cy="2928937"/>
        </p:xfrm>
        <a:graphic>
          <a:graphicData uri="http://schemas.openxmlformats.org/presentationml/2006/ole">
            <p:oleObj spid="_x0000_s3074" name="Clip" r:id="rId3" imgW="802800" imgH="1537560" progId="">
              <p:embed/>
            </p:oleObj>
          </a:graphicData>
        </a:graphic>
      </p:graphicFrame>
      <p:sp>
        <p:nvSpPr>
          <p:cNvPr id="3076" name="Прямоугольник 19"/>
          <p:cNvSpPr>
            <a:spLocks noChangeArrowheads="1"/>
          </p:cNvSpPr>
          <p:nvPr/>
        </p:nvSpPr>
        <p:spPr bwMode="auto">
          <a:xfrm>
            <a:off x="2357438" y="1285875"/>
            <a:ext cx="6500812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 u="sng"/>
              <a:t>Коллективный трудовой спор </a:t>
            </a:r>
            <a:r>
              <a:rPr lang="ru-RU" b="0"/>
              <a:t>- в соответствии с трудовым законодательством Российской Федерации – это неурегулированные разногласия между работниками (их представителями) и работодателями (их представителями) по поводу установления и изменения условий труда (включая заработную плату), заключения, изменения и выполнения коллективных договоров, соглашений, а также в связи с отказом работодателя учесть мнение выборного представительного органа работников при принятии локальных нормативных актов (ст.398 Трудового кодекса РФ).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742950"/>
          </a:xfr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76200">
            <a:solidFill>
              <a:srgbClr val="FFCC00"/>
            </a:solidFill>
          </a:ln>
        </p:spPr>
        <p:txBody>
          <a:bodyPr/>
          <a:lstStyle/>
          <a:p>
            <a:pPr>
              <a:defRPr/>
            </a:pP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Неурегулированные разногласия.</a:t>
            </a:r>
          </a:p>
        </p:txBody>
      </p:sp>
      <p:sp>
        <p:nvSpPr>
          <p:cNvPr id="4100" name="Прямоугольник 21"/>
          <p:cNvSpPr>
            <a:spLocks noChangeArrowheads="1"/>
          </p:cNvSpPr>
          <p:nvPr/>
        </p:nvSpPr>
        <p:spPr bwMode="auto">
          <a:xfrm>
            <a:off x="2714625" y="1000125"/>
            <a:ext cx="600075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 u="sng"/>
              <a:t>КОМИССИЯ ПО ТРУДОВЫМ СПОРАМ </a:t>
            </a:r>
            <a:r>
              <a:rPr lang="ru-RU"/>
              <a:t>— </a:t>
            </a:r>
            <a:r>
              <a:rPr lang="ru-RU" b="0"/>
              <a:t>орган досудебного разрешения индивидуального трудового спора.</a:t>
            </a:r>
          </a:p>
          <a:p>
            <a:r>
              <a:rPr lang="ru-RU" b="0"/>
              <a:t>Комиссии по трудовым спорам образуются по инициативе работников и (или) работодателя из равного числа представителей работников и работодателя. </a:t>
            </a:r>
            <a:endParaRPr lang="ru-RU"/>
          </a:p>
        </p:txBody>
      </p:sp>
      <p:graphicFrame>
        <p:nvGraphicFramePr>
          <p:cNvPr id="4098" name="Object 33"/>
          <p:cNvGraphicFramePr>
            <a:graphicFrameLocks noChangeAspect="1"/>
          </p:cNvGraphicFramePr>
          <p:nvPr/>
        </p:nvGraphicFramePr>
        <p:xfrm>
          <a:off x="1357313" y="1285875"/>
          <a:ext cx="1230312" cy="2357438"/>
        </p:xfrm>
        <a:graphic>
          <a:graphicData uri="http://schemas.openxmlformats.org/presentationml/2006/ole">
            <p:oleObj spid="_x0000_s4098" name="Clip" r:id="rId3" imgW="802800" imgH="1537560" progId="">
              <p:embed/>
            </p:oleObj>
          </a:graphicData>
        </a:graphic>
      </p:graphicFrame>
      <p:sp>
        <p:nvSpPr>
          <p:cNvPr id="4101" name="TextBox 23"/>
          <p:cNvSpPr txBox="1">
            <a:spLocks noChangeArrowheads="1"/>
          </p:cNvSpPr>
          <p:nvPr/>
        </p:nvSpPr>
        <p:spPr bwMode="auto">
          <a:xfrm>
            <a:off x="1000125" y="3643313"/>
            <a:ext cx="794702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0"/>
              <a:t>Представители работников в комиссию избираются общим </a:t>
            </a:r>
          </a:p>
          <a:p>
            <a:r>
              <a:rPr lang="ru-RU" b="0"/>
              <a:t>собранием (конференцией) работников организации или </a:t>
            </a:r>
          </a:p>
          <a:p>
            <a:r>
              <a:rPr lang="ru-RU" b="0"/>
              <a:t>делегируются представительным органом работников с</a:t>
            </a:r>
          </a:p>
          <a:p>
            <a:r>
              <a:rPr lang="ru-RU" b="0"/>
              <a:t> последующим утверждением на общем собрании </a:t>
            </a:r>
          </a:p>
          <a:p>
            <a:r>
              <a:rPr lang="ru-RU" b="0"/>
              <a:t>(конференции) работников организации.</a:t>
            </a:r>
          </a:p>
          <a:p>
            <a:r>
              <a:rPr lang="ru-RU" b="0"/>
              <a:t>Представители работодателя назначаются в</a:t>
            </a:r>
          </a:p>
          <a:p>
            <a:r>
              <a:rPr lang="ru-RU" b="0"/>
              <a:t> комиссию руководителем организации.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285750"/>
            <a:ext cx="7772400" cy="742950"/>
          </a:xfr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76200">
            <a:solidFill>
              <a:srgbClr val="FFCC00"/>
            </a:solidFill>
          </a:ln>
        </p:spPr>
        <p:txBody>
          <a:bodyPr/>
          <a:lstStyle/>
          <a:p>
            <a:pPr>
              <a:defRPr/>
            </a:pP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Неурегулированные разногласия.</a:t>
            </a:r>
          </a:p>
        </p:txBody>
      </p:sp>
      <p:graphicFrame>
        <p:nvGraphicFramePr>
          <p:cNvPr id="5122" name="Object 21"/>
          <p:cNvGraphicFramePr>
            <a:graphicFrameLocks noChangeAspect="1"/>
          </p:cNvGraphicFramePr>
          <p:nvPr/>
        </p:nvGraphicFramePr>
        <p:xfrm>
          <a:off x="1285875" y="1000125"/>
          <a:ext cx="1230313" cy="2357438"/>
        </p:xfrm>
        <a:graphic>
          <a:graphicData uri="http://schemas.openxmlformats.org/presentationml/2006/ole">
            <p:oleObj spid="_x0000_s5122" name="Clip" r:id="rId3" imgW="802800" imgH="1537560" progId="">
              <p:embed/>
            </p:oleObj>
          </a:graphicData>
        </a:graphic>
      </p:graphicFrame>
      <p:sp>
        <p:nvSpPr>
          <p:cNvPr id="5124" name="Прямоугольник 14"/>
          <p:cNvSpPr>
            <a:spLocks noChangeArrowheads="1"/>
          </p:cNvSpPr>
          <p:nvPr/>
        </p:nvSpPr>
        <p:spPr bwMode="auto">
          <a:xfrm>
            <a:off x="2286000" y="1143000"/>
            <a:ext cx="650081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 u="sng"/>
              <a:t>ПРИМИРИТЕЛЬНАЯ КОМИССИЯ </a:t>
            </a:r>
            <a:r>
              <a:rPr lang="ru-RU" b="0"/>
              <a:t>— орган по разрешению коллективного трудового спора.</a:t>
            </a:r>
          </a:p>
          <a:p>
            <a:r>
              <a:rPr lang="ru-RU" b="0"/>
              <a:t>П. к. создается в срок до трех рабочих дней со дня начала коллективного трудового спора. Решение о создании П. к. при разрешении коллективного трудового спора на локальном</a:t>
            </a:r>
            <a:endParaRPr lang="ru-RU"/>
          </a:p>
        </p:txBody>
      </p:sp>
      <p:sp>
        <p:nvSpPr>
          <p:cNvPr id="5125" name="Прямоугольник 15"/>
          <p:cNvSpPr>
            <a:spLocks noChangeArrowheads="1"/>
          </p:cNvSpPr>
          <p:nvPr/>
        </p:nvSpPr>
        <p:spPr bwMode="auto">
          <a:xfrm>
            <a:off x="1143000" y="3286125"/>
            <a:ext cx="7643813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уровне социального партнерства оформляется соответствующим приказом (распоряжением) работодателя и решением представителя работников. Решения о создании П. к. при разрешении коллективных трудовых споров на иных уровнях социального партнерства оформляются соответствующими актами (приказом, распоряжением, постановлением) представителей работодателей и представителей работников (ст. 402 ТК РФ</a:t>
            </a:r>
            <a:r>
              <a:rPr lang="ru-RU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742950"/>
          </a:xfr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76200">
            <a:solidFill>
              <a:srgbClr val="FFCC00"/>
            </a:solidFill>
          </a:ln>
        </p:spPr>
        <p:txBody>
          <a:bodyPr/>
          <a:lstStyle/>
          <a:p>
            <a:pPr>
              <a:defRPr/>
            </a:pP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Дисциплина труда.</a:t>
            </a:r>
          </a:p>
        </p:txBody>
      </p:sp>
      <p:graphicFrame>
        <p:nvGraphicFramePr>
          <p:cNvPr id="6146" name="Object 31"/>
          <p:cNvGraphicFramePr>
            <a:graphicFrameLocks noChangeAspect="1"/>
          </p:cNvGraphicFramePr>
          <p:nvPr/>
        </p:nvGraphicFramePr>
        <p:xfrm>
          <a:off x="1285875" y="1500188"/>
          <a:ext cx="1230313" cy="2357437"/>
        </p:xfrm>
        <a:graphic>
          <a:graphicData uri="http://schemas.openxmlformats.org/presentationml/2006/ole">
            <p:oleObj spid="_x0000_s6146" name="Clip" r:id="rId3" imgW="802800" imgH="1537560" progId="">
              <p:embed/>
            </p:oleObj>
          </a:graphicData>
        </a:graphic>
      </p:graphicFrame>
      <p:sp>
        <p:nvSpPr>
          <p:cNvPr id="6148" name="Прямоугольник 15"/>
          <p:cNvSpPr>
            <a:spLocks noChangeArrowheads="1"/>
          </p:cNvSpPr>
          <p:nvPr/>
        </p:nvSpPr>
        <p:spPr bwMode="auto">
          <a:xfrm>
            <a:off x="2286000" y="1350963"/>
            <a:ext cx="650081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 u="sng"/>
              <a:t>ДИСЦИПЛИНА ТРУДА </a:t>
            </a:r>
            <a:r>
              <a:rPr lang="ru-RU"/>
              <a:t>— </a:t>
            </a:r>
            <a:r>
              <a:rPr lang="ru-RU" b="0"/>
              <a:t>обязательное для всех работников подчинение правилам поведения, определенным в соответствии с ТК РФ, иными ФЗ, коллективным договором, соглашениями, локальными нормативными актами, трудовым договором (ст. 189 ТК РФ).</a:t>
            </a:r>
          </a:p>
        </p:txBody>
      </p:sp>
      <p:sp>
        <p:nvSpPr>
          <p:cNvPr id="6149" name="Прямоугольник 16"/>
          <p:cNvSpPr>
            <a:spLocks noChangeArrowheads="1"/>
          </p:cNvSpPr>
          <p:nvPr/>
        </p:nvSpPr>
        <p:spPr bwMode="auto">
          <a:xfrm>
            <a:off x="1143000" y="3786188"/>
            <a:ext cx="7643813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Работодатель обязан в соответствии с трудовым законодательством и иными нормативными правовыми актами, содержащими нормы трудового права, коллективным договором, соглашениями, локальными нормативными актами, трудовым договором создавать условия, необходимые для соблюдения работниками дисциплины труда.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742950"/>
          </a:xfr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76200">
            <a:solidFill>
              <a:srgbClr val="FFCC00"/>
            </a:solidFill>
          </a:ln>
        </p:spPr>
        <p:txBody>
          <a:bodyPr/>
          <a:lstStyle/>
          <a:p>
            <a:pPr>
              <a:defRPr/>
            </a:pP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Дисциплина труда.</a:t>
            </a:r>
          </a:p>
        </p:txBody>
      </p:sp>
      <p:grpSp>
        <p:nvGrpSpPr>
          <p:cNvPr id="7172" name="Group 14"/>
          <p:cNvGrpSpPr>
            <a:grpSpLocks/>
          </p:cNvGrpSpPr>
          <p:nvPr/>
        </p:nvGrpSpPr>
        <p:grpSpPr bwMode="auto">
          <a:xfrm>
            <a:off x="1143000" y="1571625"/>
            <a:ext cx="3071813" cy="4357688"/>
            <a:chOff x="782" y="323"/>
            <a:chExt cx="1935" cy="3385"/>
          </a:xfrm>
        </p:grpSpPr>
        <p:graphicFrame>
          <p:nvGraphicFramePr>
            <p:cNvPr id="7170" name="Object 12"/>
            <p:cNvGraphicFramePr>
              <a:graphicFrameLocks noChangeAspect="1"/>
            </p:cNvGraphicFramePr>
            <p:nvPr/>
          </p:nvGraphicFramePr>
          <p:xfrm>
            <a:off x="1052" y="323"/>
            <a:ext cx="1402" cy="1373"/>
          </p:xfrm>
          <a:graphic>
            <a:graphicData uri="http://schemas.openxmlformats.org/presentationml/2006/ole">
              <p:oleObj spid="_x0000_s7170" name="Clip" r:id="rId3" imgW="2226240" imgH="2179440" progId="">
                <p:embed/>
              </p:oleObj>
            </a:graphicData>
          </a:graphic>
        </p:graphicFrame>
        <p:sp>
          <p:nvSpPr>
            <p:cNvPr id="7188" name="Text Box 13"/>
            <p:cNvSpPr txBox="1">
              <a:spLocks noChangeArrowheads="1"/>
            </p:cNvSpPr>
            <p:nvPr/>
          </p:nvSpPr>
          <p:spPr bwMode="auto">
            <a:xfrm>
              <a:off x="782" y="1968"/>
              <a:ext cx="1935" cy="174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3333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800"/>
                <a:t>За добросовестное </a:t>
              </a:r>
            </a:p>
            <a:p>
              <a:r>
                <a:rPr lang="ru-RU" sz="1800"/>
                <a:t>исполнение трудовых</a:t>
              </a:r>
            </a:p>
            <a:p>
              <a:r>
                <a:rPr lang="ru-RU" sz="1800"/>
                <a:t>обязанностей работодателем</a:t>
              </a:r>
            </a:p>
            <a:p>
              <a:r>
                <a:rPr lang="ru-RU" sz="1800"/>
                <a:t>применяются следующие</a:t>
              </a:r>
            </a:p>
            <a:p>
              <a:r>
                <a:rPr lang="ru-RU" sz="1800"/>
                <a:t>поощрения:</a:t>
              </a:r>
            </a:p>
            <a:p>
              <a:pPr algn="ctr"/>
              <a:endParaRPr lang="ru-RU"/>
            </a:p>
            <a:p>
              <a:pPr algn="ctr"/>
              <a:endParaRPr lang="ru-RU"/>
            </a:p>
          </p:txBody>
        </p:sp>
      </p:grpSp>
      <p:grpSp>
        <p:nvGrpSpPr>
          <p:cNvPr id="7173" name="Group 23"/>
          <p:cNvGrpSpPr>
            <a:grpSpLocks/>
          </p:cNvGrpSpPr>
          <p:nvPr/>
        </p:nvGrpSpPr>
        <p:grpSpPr bwMode="auto">
          <a:xfrm>
            <a:off x="4286250" y="1428750"/>
            <a:ext cx="3552825" cy="704850"/>
            <a:chOff x="2688" y="816"/>
            <a:chExt cx="2238" cy="192"/>
          </a:xfrm>
        </p:grpSpPr>
        <p:sp>
          <p:nvSpPr>
            <p:cNvPr id="7186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3504" y="816"/>
              <a:ext cx="1422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latin typeface="Arial"/>
                  <a:cs typeface="Arial"/>
                </a:rPr>
                <a:t>объявление </a:t>
              </a:r>
            </a:p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latin typeface="Arial"/>
                  <a:cs typeface="Arial"/>
                </a:rPr>
                <a:t>благодарности</a:t>
              </a:r>
            </a:p>
          </p:txBody>
        </p:sp>
        <p:sp>
          <p:nvSpPr>
            <p:cNvPr id="7187" name="AutoShape 19"/>
            <p:cNvSpPr>
              <a:spLocks noChangeArrowheads="1"/>
            </p:cNvSpPr>
            <p:nvPr/>
          </p:nvSpPr>
          <p:spPr bwMode="auto">
            <a:xfrm>
              <a:off x="2688" y="816"/>
              <a:ext cx="528" cy="134"/>
            </a:xfrm>
            <a:prstGeom prst="rightArrow">
              <a:avLst>
                <a:gd name="adj1" fmla="val 50000"/>
                <a:gd name="adj2" fmla="val 68755"/>
              </a:avLst>
            </a:prstGeom>
            <a:gradFill rotWithShape="0">
              <a:gsLst>
                <a:gs pos="0">
                  <a:srgbClr val="33CC33"/>
                </a:gs>
                <a:gs pos="50000">
                  <a:srgbClr val="185E18"/>
                </a:gs>
                <a:gs pos="100000">
                  <a:srgbClr val="33CC33"/>
                </a:gs>
              </a:gsLst>
              <a:lin ang="0" scaled="1"/>
            </a:gradFill>
            <a:ln w="2857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174" name="Group 24"/>
          <p:cNvGrpSpPr>
            <a:grpSpLocks/>
          </p:cNvGrpSpPr>
          <p:nvPr/>
        </p:nvGrpSpPr>
        <p:grpSpPr bwMode="auto">
          <a:xfrm>
            <a:off x="4286250" y="2428875"/>
            <a:ext cx="4572000" cy="577850"/>
            <a:chOff x="2688" y="1248"/>
            <a:chExt cx="2880" cy="331"/>
          </a:xfrm>
        </p:grpSpPr>
        <p:sp>
          <p:nvSpPr>
            <p:cNvPr id="7184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3504" y="1264"/>
              <a:ext cx="2064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0033"/>
                  </a:solidFill>
                  <a:latin typeface="Arial"/>
                  <a:cs typeface="Arial"/>
                </a:rPr>
                <a:t>выдача премии</a:t>
              </a:r>
            </a:p>
          </p:txBody>
        </p:sp>
        <p:sp>
          <p:nvSpPr>
            <p:cNvPr id="7185" name="AutoShape 20"/>
            <p:cNvSpPr>
              <a:spLocks noChangeArrowheads="1"/>
            </p:cNvSpPr>
            <p:nvPr/>
          </p:nvSpPr>
          <p:spPr bwMode="auto">
            <a:xfrm>
              <a:off x="2688" y="1248"/>
              <a:ext cx="528" cy="331"/>
            </a:xfrm>
            <a:prstGeom prst="rightArrow">
              <a:avLst>
                <a:gd name="adj1" fmla="val 50000"/>
                <a:gd name="adj2" fmla="val 68747"/>
              </a:avLst>
            </a:prstGeom>
            <a:solidFill>
              <a:srgbClr val="990033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175" name="Group 25"/>
          <p:cNvGrpSpPr>
            <a:grpSpLocks/>
          </p:cNvGrpSpPr>
          <p:nvPr/>
        </p:nvGrpSpPr>
        <p:grpSpPr bwMode="auto">
          <a:xfrm>
            <a:off x="4267200" y="3289300"/>
            <a:ext cx="4162425" cy="762000"/>
            <a:chOff x="2688" y="1712"/>
            <a:chExt cx="2622" cy="480"/>
          </a:xfrm>
        </p:grpSpPr>
        <p:sp>
          <p:nvSpPr>
            <p:cNvPr id="7182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3504" y="1712"/>
              <a:ext cx="1806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CC"/>
                  </a:solidFill>
                  <a:latin typeface="Arial"/>
                  <a:cs typeface="Arial"/>
                </a:rPr>
                <a:t>награждение ценным</a:t>
              </a:r>
            </a:p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CC"/>
                  </a:solidFill>
                  <a:latin typeface="Arial"/>
                  <a:cs typeface="Arial"/>
                </a:rPr>
                <a:t>подарком</a:t>
              </a:r>
            </a:p>
          </p:txBody>
        </p:sp>
        <p:sp>
          <p:nvSpPr>
            <p:cNvPr id="7183" name="AutoShape 21"/>
            <p:cNvSpPr>
              <a:spLocks noChangeArrowheads="1"/>
            </p:cNvSpPr>
            <p:nvPr/>
          </p:nvSpPr>
          <p:spPr bwMode="auto">
            <a:xfrm>
              <a:off x="2688" y="1755"/>
              <a:ext cx="528" cy="357"/>
            </a:xfrm>
            <a:prstGeom prst="rightArrow">
              <a:avLst>
                <a:gd name="adj1" fmla="val 50000"/>
                <a:gd name="adj2" fmla="val 68753"/>
              </a:avLst>
            </a:prstGeom>
            <a:solidFill>
              <a:srgbClr val="0000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176" name="Group 26"/>
          <p:cNvGrpSpPr>
            <a:grpSpLocks/>
          </p:cNvGrpSpPr>
          <p:nvPr/>
        </p:nvGrpSpPr>
        <p:grpSpPr bwMode="auto">
          <a:xfrm>
            <a:off x="4267200" y="4286250"/>
            <a:ext cx="4376738" cy="804863"/>
            <a:chOff x="2688" y="2448"/>
            <a:chExt cx="2199" cy="227"/>
          </a:xfrm>
        </p:grpSpPr>
        <p:sp>
          <p:nvSpPr>
            <p:cNvPr id="7180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3465" y="2483"/>
              <a:ext cx="1422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latin typeface="Arial"/>
                  <a:cs typeface="Arial"/>
                </a:rPr>
                <a:t>награждение почетной </a:t>
              </a:r>
            </a:p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CC00"/>
                  </a:solidFill>
                  <a:latin typeface="Arial"/>
                  <a:cs typeface="Arial"/>
                </a:rPr>
                <a:t>грамотой</a:t>
              </a:r>
            </a:p>
          </p:txBody>
        </p:sp>
        <p:sp>
          <p:nvSpPr>
            <p:cNvPr id="7181" name="AutoShape 22"/>
            <p:cNvSpPr>
              <a:spLocks noChangeArrowheads="1"/>
            </p:cNvSpPr>
            <p:nvPr/>
          </p:nvSpPr>
          <p:spPr bwMode="auto">
            <a:xfrm>
              <a:off x="2688" y="2448"/>
              <a:ext cx="528" cy="192"/>
            </a:xfrm>
            <a:prstGeom prst="rightArrow">
              <a:avLst>
                <a:gd name="adj1" fmla="val 50000"/>
                <a:gd name="adj2" fmla="val 68750"/>
              </a:avLst>
            </a:prstGeom>
            <a:solidFill>
              <a:srgbClr val="FFCC00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177" name="Group 30"/>
          <p:cNvGrpSpPr>
            <a:grpSpLocks/>
          </p:cNvGrpSpPr>
          <p:nvPr/>
        </p:nvGrpSpPr>
        <p:grpSpPr bwMode="auto">
          <a:xfrm>
            <a:off x="4267200" y="5643563"/>
            <a:ext cx="4695825" cy="833437"/>
            <a:chOff x="2706" y="2691"/>
            <a:chExt cx="2958" cy="525"/>
          </a:xfrm>
        </p:grpSpPr>
        <p:sp>
          <p:nvSpPr>
            <p:cNvPr id="7178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3408" y="2736"/>
              <a:ext cx="2256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"/>
                  <a:cs typeface="Arial"/>
                </a:rPr>
                <a:t>представление к званию</a:t>
              </a:r>
            </a:p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tx2"/>
                  </a:solidFill>
                  <a:latin typeface="Arial"/>
                  <a:cs typeface="Arial"/>
                </a:rPr>
                <a:t>лучшего по профессии</a:t>
              </a:r>
            </a:p>
          </p:txBody>
        </p:sp>
        <p:sp>
          <p:nvSpPr>
            <p:cNvPr id="7179" name="AutoShape 29"/>
            <p:cNvSpPr>
              <a:spLocks noChangeArrowheads="1"/>
            </p:cNvSpPr>
            <p:nvPr/>
          </p:nvSpPr>
          <p:spPr bwMode="auto">
            <a:xfrm>
              <a:off x="2706" y="2691"/>
              <a:ext cx="528" cy="381"/>
            </a:xfrm>
            <a:prstGeom prst="rightArrow">
              <a:avLst>
                <a:gd name="adj1" fmla="val 50000"/>
                <a:gd name="adj2" fmla="val 68752"/>
              </a:avLst>
            </a:prstGeom>
            <a:solidFill>
              <a:schemeClr val="tx2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742950"/>
          </a:xfrm>
          <a:gradFill rotWithShape="0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76200">
            <a:solidFill>
              <a:srgbClr val="FFCC00"/>
            </a:solidFill>
          </a:ln>
        </p:spPr>
        <p:txBody>
          <a:bodyPr/>
          <a:lstStyle/>
          <a:p>
            <a:pPr>
              <a:defRPr/>
            </a:pP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Ответственность по трудовому праву.</a:t>
            </a:r>
          </a:p>
        </p:txBody>
      </p:sp>
      <p:sp>
        <p:nvSpPr>
          <p:cNvPr id="8196" name="Прямоугольник 25"/>
          <p:cNvSpPr>
            <a:spLocks noChangeArrowheads="1"/>
          </p:cNvSpPr>
          <p:nvPr/>
        </p:nvSpPr>
        <p:spPr bwMode="auto">
          <a:xfrm>
            <a:off x="2786063" y="1214438"/>
            <a:ext cx="57150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Трудовое законодательство предусматривает, </a:t>
            </a:r>
            <a:r>
              <a:rPr lang="ru-RU" b="0" i="1"/>
              <a:t>дисциплинарную и материальную ответственность </a:t>
            </a:r>
            <a:r>
              <a:rPr lang="ru-RU" b="0"/>
              <a:t>сторон трудового договора. </a:t>
            </a:r>
            <a:r>
              <a:rPr lang="ru-RU" i="1" u="sng"/>
              <a:t>Дисциплинарная ответственность </a:t>
            </a:r>
            <a:r>
              <a:rPr lang="ru-RU" b="0"/>
              <a:t>представляет собой обязанность работника претерпеть неблагоприятные последствия, предусмотренные нормами трудового</a:t>
            </a:r>
          </a:p>
        </p:txBody>
      </p:sp>
      <p:graphicFrame>
        <p:nvGraphicFramePr>
          <p:cNvPr id="8194" name="Object 34"/>
          <p:cNvGraphicFramePr>
            <a:graphicFrameLocks noChangeAspect="1"/>
          </p:cNvGraphicFramePr>
          <p:nvPr/>
        </p:nvGraphicFramePr>
        <p:xfrm>
          <a:off x="1214438" y="1285875"/>
          <a:ext cx="1565275" cy="3000375"/>
        </p:xfrm>
        <a:graphic>
          <a:graphicData uri="http://schemas.openxmlformats.org/presentationml/2006/ole">
            <p:oleObj spid="_x0000_s8194" name="Clip" r:id="rId3" imgW="802800" imgH="1537560" progId="">
              <p:embed/>
            </p:oleObj>
          </a:graphicData>
        </a:graphic>
      </p:graphicFrame>
      <p:sp>
        <p:nvSpPr>
          <p:cNvPr id="8197" name="Прямоугольник 27"/>
          <p:cNvSpPr>
            <a:spLocks noChangeArrowheads="1"/>
          </p:cNvSpPr>
          <p:nvPr/>
        </p:nvSpPr>
        <p:spPr bwMode="auto">
          <a:xfrm>
            <a:off x="1214438" y="4143375"/>
            <a:ext cx="76438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права, за виновное, противоправное неисполнение или ненадлежащее исполнение своих трудовых обязанностей. </a:t>
            </a:r>
            <a:r>
              <a:rPr lang="ru-RU" i="1" u="sng"/>
              <a:t>Материальная ответственность </a:t>
            </a:r>
            <a:r>
              <a:rPr lang="ru-RU" b="0"/>
              <a:t>по трудовому праву - обязанность возмещения виновной стороной трудового договора нанесенного ущерба другой стороне.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льбом">
  <a:themeElements>
    <a:clrScheme name="Альбом 2">
      <a:dk1>
        <a:srgbClr val="000000"/>
      </a:dk1>
      <a:lt1>
        <a:srgbClr val="FFFFFF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FFFFF"/>
      </a:accent3>
      <a:accent4>
        <a:srgbClr val="000000"/>
      </a:accent4>
      <a:accent5>
        <a:srgbClr val="CDDBB9"/>
      </a:accent5>
      <a:accent6>
        <a:srgbClr val="3086A5"/>
      </a:accent6>
      <a:hlink>
        <a:srgbClr val="9191E1"/>
      </a:hlink>
      <a:folHlink>
        <a:srgbClr val="CC9864"/>
      </a:folHlink>
    </a:clrScheme>
    <a:fontScheme name="Альбо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Альбом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льбом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льбом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льбом 4">
        <a:dk1>
          <a:srgbClr val="000066"/>
        </a:dk1>
        <a:lt1>
          <a:srgbClr val="FDEDFD"/>
        </a:lt1>
        <a:dk2>
          <a:srgbClr val="221304"/>
        </a:dk2>
        <a:lt2>
          <a:srgbClr val="F3D9F3"/>
        </a:lt2>
        <a:accent1>
          <a:srgbClr val="A1BD69"/>
        </a:accent1>
        <a:accent2>
          <a:srgbClr val="3694B6"/>
        </a:accent2>
        <a:accent3>
          <a:srgbClr val="FEF4FE"/>
        </a:accent3>
        <a:accent4>
          <a:srgbClr val="000056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льбом 5">
        <a:dk1>
          <a:srgbClr val="000000"/>
        </a:dk1>
        <a:lt1>
          <a:srgbClr val="EBF6FD"/>
        </a:lt1>
        <a:dk2>
          <a:srgbClr val="221304"/>
        </a:dk2>
        <a:lt2>
          <a:srgbClr val="CCECFF"/>
        </a:lt2>
        <a:accent1>
          <a:srgbClr val="A1BD69"/>
        </a:accent1>
        <a:accent2>
          <a:srgbClr val="3694B6"/>
        </a:accent2>
        <a:accent3>
          <a:srgbClr val="F3FAFE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Office\Шаблоны\Дизайны презентаций\Альбом.pot</Template>
  <TotalTime>849</TotalTime>
  <Words>572</Words>
  <Application>Microsoft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Альбом</vt:lpstr>
      <vt:lpstr>Clip</vt:lpstr>
      <vt:lpstr>Трудовые споры. Ответственность по трудовому праву.</vt:lpstr>
      <vt:lpstr>ПЛАН УРОКА:</vt:lpstr>
      <vt:lpstr>Неурегулированные разногласия.</vt:lpstr>
      <vt:lpstr>Неурегулированные разногласия.</vt:lpstr>
      <vt:lpstr>Неурегулированные разногласия.</vt:lpstr>
      <vt:lpstr>Неурегулированные разногласия.</vt:lpstr>
      <vt:lpstr>Дисциплина труда.</vt:lpstr>
      <vt:lpstr>Дисциплина труда.</vt:lpstr>
      <vt:lpstr>Ответственность по трудовому праву.</vt:lpstr>
      <vt:lpstr>Дисциплинарные взыскания</vt:lpstr>
      <vt:lpstr>Виды материальной ответственности.</vt:lpstr>
      <vt:lpstr>Ответственность по трудовому праву.</vt:lpstr>
    </vt:vector>
  </TitlesOfParts>
  <Company>Школа 46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ДРЕВНИХ ЦИВИЛИЗАЦИЙ.</dc:title>
  <dc:creator>elior</dc:creator>
  <cp:lastModifiedBy>licei76</cp:lastModifiedBy>
  <cp:revision>83</cp:revision>
  <dcterms:created xsi:type="dcterms:W3CDTF">1999-03-13T09:16:50Z</dcterms:created>
  <dcterms:modified xsi:type="dcterms:W3CDTF">2020-04-11T11:54:43Z</dcterms:modified>
</cp:coreProperties>
</file>